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66" r:id="rId7"/>
    <p:sldId id="274" r:id="rId8"/>
    <p:sldId id="278" r:id="rId9"/>
    <p:sldId id="333" r:id="rId10"/>
    <p:sldId id="334" r:id="rId11"/>
    <p:sldId id="335" r:id="rId12"/>
    <p:sldId id="336" r:id="rId1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AA"/>
    <a:srgbClr val="7D8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A81DC-FD1A-4A7F-B047-BFFEC5819DD6}" v="3" dt="2025-05-23T15:24:17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83B3619-34B6-4CA1-B85E-6677ABCAC2D4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38F82D2-1415-4F12-A409-DC97392D2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8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F82D2-1415-4F12-A409-DC97392D2F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B8B5-490D-19AF-368E-3F52E8D8D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3694611" cy="5551713"/>
          </a:xfrm>
          <a:solidFill>
            <a:schemeClr val="bg2">
              <a:lumMod val="25000"/>
            </a:schemeClr>
          </a:solidFill>
          <a:effectLst>
            <a:innerShdw blurRad="444500" dist="431800" dir="7800000">
              <a:prstClr val="black">
                <a:alpha val="25000"/>
              </a:prstClr>
            </a:innerShdw>
          </a:effectLst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C53ED-36B2-8B67-3F92-0B1CD8EA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arge Lighthouse of Houston logo">
            <a:extLst>
              <a:ext uri="{FF2B5EF4-FFF2-40B4-BE49-F238E27FC236}">
                <a16:creationId xmlns:a16="http://schemas.microsoft.com/office/drawing/2014/main" id="{ED1A3E2B-81BA-ADFE-AE57-4984A81DCA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6559" y="1685040"/>
            <a:ext cx="6532054" cy="24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BD33-6E3D-8E7B-EA39-6D1C8D2F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bg2">
              <a:lumMod val="25000"/>
            </a:schemeClr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0F2C3-A8EF-5EF9-A762-0883A020A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AEA0B-79E9-8B51-38BF-BBF2198A9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12A81-A518-E0E8-A3B5-46B53996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BD33-6E3D-8E7B-EA39-6D1C8D2F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403850"/>
          </a:xfrm>
          <a:solidFill>
            <a:schemeClr val="bg2">
              <a:lumMod val="25000"/>
            </a:schemeClr>
          </a:solidFill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0F2C3-A8EF-5EF9-A762-0883A020A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72025" y="457201"/>
            <a:ext cx="65833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12A81-A518-E0E8-A3B5-46B53996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11E18-5351-E2BB-C439-5F50B138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8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5A89-7964-BCCC-7A86-1783B2F24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Benefits and Concerns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FB013-63EA-0B20-D0D0-E44E33D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C2F41CF-6416-C302-C3E8-8B8DE4A0641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84214222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3279234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65086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Benefits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Concerns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29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329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09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580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01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7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16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34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7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61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85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76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5A89-7964-BCCC-7A86-1783B2F24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FB013-63EA-0B20-D0D0-E44E33D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2F41EF5-B2C3-16EF-379B-497C55F6777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19222938"/>
              </p:ext>
            </p:extLst>
          </p:nvPr>
        </p:nvGraphicFramePr>
        <p:xfrm>
          <a:off x="838203" y="1826541"/>
          <a:ext cx="1051559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7780">
                  <a:extLst>
                    <a:ext uri="{9D8B030D-6E8A-4147-A177-3AD203B41FA5}">
                      <a16:colId xmlns:a16="http://schemas.microsoft.com/office/drawing/2014/main" val="515266213"/>
                    </a:ext>
                  </a:extLst>
                </a:gridCol>
                <a:gridCol w="1819747">
                  <a:extLst>
                    <a:ext uri="{9D8B030D-6E8A-4147-A177-3AD203B41FA5}">
                      <a16:colId xmlns:a16="http://schemas.microsoft.com/office/drawing/2014/main" val="40437809"/>
                    </a:ext>
                  </a:extLst>
                </a:gridCol>
                <a:gridCol w="1748070">
                  <a:extLst>
                    <a:ext uri="{9D8B030D-6E8A-4147-A177-3AD203B41FA5}">
                      <a16:colId xmlns:a16="http://schemas.microsoft.com/office/drawing/2014/main" val="671442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Task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Assigned to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Due Date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5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0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011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61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20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0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65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35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24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53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75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7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C391-9321-5723-EA9C-5FFB15EFE9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C70F6-6974-5A71-CC43-91DAC7B0A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18001-4ED8-4196-939F-D613910B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5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5A89-7964-BCCC-7A86-1783B2F24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FB013-63EA-0B20-D0D0-E44E33D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9680C7-D532-112B-0FAC-BCAC1CAFCE1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46990512"/>
              </p:ext>
            </p:extLst>
          </p:nvPr>
        </p:nvGraphicFramePr>
        <p:xfrm>
          <a:off x="838200" y="1825625"/>
          <a:ext cx="10515597" cy="407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2224">
                  <a:extLst>
                    <a:ext uri="{9D8B030D-6E8A-4147-A177-3AD203B41FA5}">
                      <a16:colId xmlns:a16="http://schemas.microsoft.com/office/drawing/2014/main" val="448944625"/>
                    </a:ext>
                  </a:extLst>
                </a:gridCol>
                <a:gridCol w="1991762">
                  <a:extLst>
                    <a:ext uri="{9D8B030D-6E8A-4147-A177-3AD203B41FA5}">
                      <a16:colId xmlns:a16="http://schemas.microsoft.com/office/drawing/2014/main" val="1842264863"/>
                    </a:ext>
                  </a:extLst>
                </a:gridCol>
                <a:gridCol w="1331611">
                  <a:extLst>
                    <a:ext uri="{9D8B030D-6E8A-4147-A177-3AD203B41FA5}">
                      <a16:colId xmlns:a16="http://schemas.microsoft.com/office/drawing/2014/main" val="3568865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Presenter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Time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7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529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44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4739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6581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99347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5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79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3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797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164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49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5A89-7964-BCCC-7A86-1783B2F24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Mission and 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FB013-63EA-0B20-D0D0-E44E33D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EC167-530C-8851-B092-564EC37B775B}"/>
              </a:ext>
            </a:extLst>
          </p:cNvPr>
          <p:cNvSpPr txBox="1"/>
          <p:nvPr userDrawn="1"/>
        </p:nvSpPr>
        <p:spPr>
          <a:xfrm>
            <a:off x="838200" y="2050869"/>
            <a:ext cx="1051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3200" b="1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Our Mission:</a:t>
            </a:r>
            <a:br>
              <a:rPr lang="en-US" sz="3200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en-US" sz="3200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To enable and empower people who are blind or low vision to realize their full potential.</a:t>
            </a:r>
          </a:p>
          <a:p>
            <a:pPr algn="l" fontAlgn="base"/>
            <a:endParaRPr lang="en-US" sz="3200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sz="3200" b="1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Our Vision:</a:t>
            </a:r>
            <a:br>
              <a:rPr lang="en-US" sz="3200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en-US" sz="3200" b="0" i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 life without limits for people who are blind or low vision.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B9B7-D625-DC25-7B69-728986679D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ED94-06B9-40E0-4288-8B67A4B8E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B7535-13D2-CD0E-86DF-457C00A4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460D-2507-1A08-38C3-FA94A87C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008"/>
            <a:ext cx="105156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F32A5-BA08-48EB-720B-40B4B64DC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29745"/>
            <a:ext cx="10515600" cy="30599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29A9-7411-5990-FEA4-C1E2C8EF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A3A0E-17A8-D42F-1495-7DDA211F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FAEA6-9947-07F4-9E48-8053C31A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7C39-CB5A-98AB-3614-C4D982A400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9B4F7-56A9-967F-518D-E45F0422C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77E8C-A5C7-90CA-3A65-7871378A2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D1F67-7706-6444-BE62-FE7B9245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73A9-D649-5730-437B-2EEA6DDB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F150E-3421-1F0E-5D30-47C27F52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6CA55-5104-FDF0-EEB4-A3A7BA87C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BDBAB-A242-530A-1EB4-93531C202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9DB4E6-B976-0C35-F2F8-D5323BA9B3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01254-0E9E-05D5-6A68-B54B0E0A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5A89-7964-BCCC-7A86-1783B2F248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FB013-63EA-0B20-D0D0-E44E33D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53CE-4C37-138C-FF0B-852BB337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bg2">
              <a:lumMod val="25000"/>
            </a:schemeClr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CCF8C-EEAA-91A9-ECA1-29BEE4BC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2AF01-5C2C-11D2-DE05-39022AA5D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19CCC-327D-027A-B956-58252574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5E37F-3865-A4E1-E7A9-6C32D37F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innerShdw blurRad="444500" dist="431800" dir="7800000">
              <a:schemeClr val="tx1">
                <a:lumMod val="95000"/>
                <a:lumOff val="5000"/>
                <a:alpha val="25000"/>
              </a:schemeClr>
            </a:inn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E1B7C-B8F4-889C-72FE-B5E2424A2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CAEB4-139D-C393-EC78-44D6DA0B3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4151"/>
            <a:ext cx="6161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9CE49E-63E8-476B-BE1E-BC6A34A9C8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mall Lighthouse of Houston logo">
            <a:extLst>
              <a:ext uri="{FF2B5EF4-FFF2-40B4-BE49-F238E27FC236}">
                <a16:creationId xmlns:a16="http://schemas.microsoft.com/office/drawing/2014/main" id="{13D83A56-E1A6-355A-FDF3-9CE49E181F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767470" y="6188257"/>
            <a:ext cx="148755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9" r:id="rId11"/>
    <p:sldLayoutId id="2147483655" r:id="rId12"/>
    <p:sldLayoutId id="2147483660" r:id="rId13"/>
    <p:sldLayoutId id="2147483661" r:id="rId14"/>
    <p:sldLayoutId id="214748365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mbutech.com/pages/shop-onli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fb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865AFE-C563-C266-4A4A-0E628B080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 TO TIP- Navigating the world of white canes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95FEF-C3FA-82A1-9900-6BE65CDD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06C2-6E6A-28EF-88F1-21F780F0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Agenda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4FAF0B-4B9B-DE98-39DC-080860E91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827793"/>
              </p:ext>
            </p:extLst>
          </p:nvPr>
        </p:nvGraphicFramePr>
        <p:xfrm>
          <a:off x="2990235" y="1825625"/>
          <a:ext cx="6211529" cy="2966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1529">
                  <a:extLst>
                    <a:ext uri="{9D8B030D-6E8A-4147-A177-3AD203B41FA5}">
                      <a16:colId xmlns:a16="http://schemas.microsoft.com/office/drawing/2014/main" val="1305899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Topics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1973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Intro to O&amp;M and ADL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9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is a white cane? How can it be used?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58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can I measure a white cane?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75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What are the different white cane materials?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77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are the different long cane tips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70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 you have to be mobile to use a white cane?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24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Conclusion/Q&amp;A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50358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A4932-FAAB-C259-E395-64021EB6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Intro to O&amp;M and ADL ">
            <a:extLst>
              <a:ext uri="{FF2B5EF4-FFF2-40B4-BE49-F238E27FC236}">
                <a16:creationId xmlns:a16="http://schemas.microsoft.com/office/drawing/2014/main" id="{A901F97C-76FD-486D-CFCF-EDCCC404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Intro to O&amp;M and ADL </a:t>
            </a:r>
          </a:p>
        </p:txBody>
      </p:sp>
      <p:sp>
        <p:nvSpPr>
          <p:cNvPr id="5" name="Content Placeholder 4" descr="A specialized service for people with visual impairments, designed to teach them how to navigate their environment as safely and independently as possible. &#10;">
            <a:extLst>
              <a:ext uri="{FF2B5EF4-FFF2-40B4-BE49-F238E27FC236}">
                <a16:creationId xmlns:a16="http://schemas.microsoft.com/office/drawing/2014/main" id="{78588411-F620-70B1-8BC5-A88A43E51C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1D35"/>
                </a:solidFill>
                <a:ea typeface="Calibri" panose="020F0502020204030204" pitchFamily="34" charset="0"/>
              </a:rPr>
              <a:t>A </a:t>
            </a:r>
            <a:r>
              <a:rPr lang="en-US" b="0" i="0" dirty="0">
                <a:solidFill>
                  <a:srgbClr val="001D35"/>
                </a:solidFill>
                <a:effectLst/>
                <a:ea typeface="Calibri" panose="020F0502020204030204" pitchFamily="34" charset="0"/>
              </a:rPr>
              <a:t>specialized service for peop</a:t>
            </a:r>
            <a:r>
              <a:rPr lang="en-US" dirty="0">
                <a:solidFill>
                  <a:srgbClr val="001D35"/>
                </a:solidFill>
                <a:ea typeface="Calibri" panose="020F0502020204030204" pitchFamily="34" charset="0"/>
              </a:rPr>
              <a:t>le</a:t>
            </a:r>
            <a:r>
              <a:rPr lang="en-US" b="0" i="0" dirty="0">
                <a:solidFill>
                  <a:srgbClr val="001D35"/>
                </a:solidFill>
                <a:effectLst/>
                <a:ea typeface="Calibri" panose="020F0502020204030204" pitchFamily="34" charset="0"/>
              </a:rPr>
              <a:t> with visual impairments, designed to teach them how to navigate their environment as safely and independently as possible. 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6" name="Text Placeholder 5" descr="Activities of Daily Living (ADL) &#10;">
            <a:extLst>
              <a:ext uri="{FF2B5EF4-FFF2-40B4-BE49-F238E27FC236}">
                <a16:creationId xmlns:a16="http://schemas.microsoft.com/office/drawing/2014/main" id="{B676C555-87D4-FF26-ECAF-019EBD04E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Activities of Daily Living (ADL) </a:t>
            </a:r>
          </a:p>
        </p:txBody>
      </p:sp>
      <p:sp>
        <p:nvSpPr>
          <p:cNvPr id="7" name="Content Placeholder 6" descr="The fundamental skills people with visual impairments need to perform everyday tasks for independent living and self-care. &#10;Ex: Cooking, cleaning, &amp; riding the bus. &#10;">
            <a:extLst>
              <a:ext uri="{FF2B5EF4-FFF2-40B4-BE49-F238E27FC236}">
                <a16:creationId xmlns:a16="http://schemas.microsoft.com/office/drawing/2014/main" id="{0B0B0CA3-057A-0A8A-8B57-94724B8F83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1D35"/>
                </a:solidFill>
                <a:ea typeface="Calibri" panose="020F0502020204030204" pitchFamily="34" charset="0"/>
              </a:rPr>
              <a:t>T</a:t>
            </a:r>
            <a:r>
              <a:rPr lang="en-US" b="0" i="0" dirty="0">
                <a:solidFill>
                  <a:srgbClr val="001D35"/>
                </a:solidFill>
                <a:effectLst/>
                <a:ea typeface="Calibri" panose="020F0502020204030204" pitchFamily="34" charset="0"/>
              </a:rPr>
              <a:t>he fundamental skills people with visual impairments need to perform everyday tasks for independent living and self-care. </a:t>
            </a:r>
          </a:p>
          <a:p>
            <a:pPr marL="0" indent="0">
              <a:buNone/>
            </a:pPr>
            <a:r>
              <a:rPr lang="en-US" dirty="0">
                <a:solidFill>
                  <a:srgbClr val="001D35"/>
                </a:solidFill>
                <a:ea typeface="Calibri" panose="020F0502020204030204" pitchFamily="34" charset="0"/>
              </a:rPr>
              <a:t>Ex: Cooking, cleaning, &amp; riding the bus. </a:t>
            </a:r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5AF7F-B06F-A673-6A17-11E52526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3</a:t>
            </a:fld>
            <a:endParaRPr lang="en-US"/>
          </a:p>
        </p:txBody>
      </p:sp>
      <p:sp>
        <p:nvSpPr>
          <p:cNvPr id="9" name="Text Placeholder 8" descr="Orientation &amp; Mobility (O&amp;M)&#10;">
            <a:extLst>
              <a:ext uri="{FF2B5EF4-FFF2-40B4-BE49-F238E27FC236}">
                <a16:creationId xmlns:a16="http://schemas.microsoft.com/office/drawing/2014/main" id="{4D11F493-B734-050B-59CE-C42EB0F53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Orientation &amp; Mobility (O&amp;M)</a:t>
            </a:r>
          </a:p>
        </p:txBody>
      </p:sp>
    </p:spTree>
    <p:extLst>
      <p:ext uri="{BB962C8B-B14F-4D97-AF65-F5344CB8AC3E}">
        <p14:creationId xmlns:p14="http://schemas.microsoft.com/office/powerpoint/2010/main" val="267357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at is a white cane? How can it be used?  ">
            <a:extLst>
              <a:ext uri="{FF2B5EF4-FFF2-40B4-BE49-F238E27FC236}">
                <a16:creationId xmlns:a16="http://schemas.microsoft.com/office/drawing/2014/main" id="{B87666C5-DD10-F7FD-D580-7D18BDD3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What is a white cane? How can it be used?  </a:t>
            </a:r>
          </a:p>
        </p:txBody>
      </p:sp>
      <p:sp>
        <p:nvSpPr>
          <p:cNvPr id="3" name="Content Placeholder 2" descr="A white is a red and white, all white, or all red slender cane with a tip attached. The tip on the cane depends on the terrain the person travels on most. &#10;A white cane can be used as identification to other that you are visually impaired, can be used to locate drop-offs or change in terrain, and can be used to explore the environment. &#10;">
            <a:extLst>
              <a:ext uri="{FF2B5EF4-FFF2-40B4-BE49-F238E27FC236}">
                <a16:creationId xmlns:a16="http://schemas.microsoft.com/office/drawing/2014/main" id="{F644B02E-1863-195F-9C27-ED66C5A7F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>
                <a:latin typeface="Calibri"/>
                <a:ea typeface="Calibri"/>
                <a:cs typeface="Calibri"/>
              </a:rPr>
              <a:t>A white cane is a red and white, all white, or all red slender cane with a tip attached. The tip on the cane depends on the terrain the person travels on most. </a:t>
            </a:r>
          </a:p>
          <a:p>
            <a:r>
              <a:rPr lang="en-US" sz="2500" dirty="0"/>
              <a:t>A white cane can be used as identification to others that you are visually impaired, can be used to locate drop-offs or changes in terrain, and can be used to explore the environment. </a:t>
            </a:r>
          </a:p>
        </p:txBody>
      </p:sp>
      <p:pic>
        <p:nvPicPr>
          <p:cNvPr id="1026" name="Picture 2" descr="Person walking with white cane">
            <a:extLst>
              <a:ext uri="{FF2B5EF4-FFF2-40B4-BE49-F238E27FC236}">
                <a16:creationId xmlns:a16="http://schemas.microsoft.com/office/drawing/2014/main" id="{041A78F4-FEF9-3AB6-A303-2CF5189F9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-3100" r="12866" b="3101"/>
          <a:stretch/>
        </p:blipFill>
        <p:spPr bwMode="auto">
          <a:xfrm>
            <a:off x="6172200" y="1825625"/>
            <a:ext cx="5557684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AF5A6-DA9A-743F-6738-39AEDE56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151"/>
            <a:ext cx="6161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9CE49E-63E8-476B-BE1E-BC6A34A9C80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3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ow to measure a white cane? ">
            <a:extLst>
              <a:ext uri="{FF2B5EF4-FFF2-40B4-BE49-F238E27FC236}">
                <a16:creationId xmlns:a16="http://schemas.microsoft.com/office/drawing/2014/main" id="{B87666C5-DD10-F7FD-D580-7D18BDD3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How to measure a white cane? </a:t>
            </a:r>
          </a:p>
        </p:txBody>
      </p:sp>
      <p:pic>
        <p:nvPicPr>
          <p:cNvPr id="5" name="Content Placeholder 4" descr="A person holding a measuring tape&#10;&#10;AI-generated content may be incorrect.">
            <a:extLst>
              <a:ext uri="{FF2B5EF4-FFF2-40B4-BE49-F238E27FC236}">
                <a16:creationId xmlns:a16="http://schemas.microsoft.com/office/drawing/2014/main" id="{458B9CB5-D6AF-1271-5282-F1D30E0831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114" r="9614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10" name="Content Placeholder 3" descr="The cane is measured in inches. If you are purchasing your cane from ambutech.com, the cane is measured in even increments to the armpit or sternum. &#10;If the cane is coming from the National Federation of the Blind, the cane is measured in odd increments to the tip of your nose. ">
            <a:extLst>
              <a:ext uri="{FF2B5EF4-FFF2-40B4-BE49-F238E27FC236}">
                <a16:creationId xmlns:a16="http://schemas.microsoft.com/office/drawing/2014/main" id="{1C1861A9-4867-EBFE-FB56-142A25742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cane is measured in inches. If you are purchasing your cane from </a:t>
            </a:r>
            <a:r>
              <a:rPr lang="en-US" dirty="0">
                <a:hlinkClick r:id="rId3"/>
              </a:rPr>
              <a:t>ambutech.com</a:t>
            </a:r>
            <a:r>
              <a:rPr lang="en-US" dirty="0"/>
              <a:t>, the cane is measured in even increments to the armpit or sternum. </a:t>
            </a:r>
          </a:p>
          <a:p>
            <a:r>
              <a:rPr lang="en-US" dirty="0"/>
              <a:t>If the cane is coming from the </a:t>
            </a:r>
            <a:r>
              <a:rPr lang="en-US" dirty="0">
                <a:hlinkClick r:id="rId4"/>
              </a:rPr>
              <a:t>National Federation of the Blind</a:t>
            </a:r>
            <a:r>
              <a:rPr lang="en-US" dirty="0"/>
              <a:t>, the cane is measured in odd increments to the tip of your nose.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AF5A6-DA9A-743F-6738-39AEDE56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151"/>
            <a:ext cx="6161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9CE49E-63E8-476B-BE1E-BC6A34A9C80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EDFC5-291E-B36D-10FF-52E4FB928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at are the different white cane materials? ">
            <a:extLst>
              <a:ext uri="{FF2B5EF4-FFF2-40B4-BE49-F238E27FC236}">
                <a16:creationId xmlns:a16="http://schemas.microsoft.com/office/drawing/2014/main" id="{1BC4F3C7-80C6-F65E-4F10-41384AA1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are the different white cane materials? </a:t>
            </a:r>
          </a:p>
        </p:txBody>
      </p:sp>
      <p:sp>
        <p:nvSpPr>
          <p:cNvPr id="10" name="Content Placeholder 3" descr="Fiberglass, the lightest and thickest. &#10;Graphite, the medium, but still light and the thinnest. &#10;Aluminum, the heaviest and has a medium thickness. ">
            <a:extLst>
              <a:ext uri="{FF2B5EF4-FFF2-40B4-BE49-F238E27FC236}">
                <a16:creationId xmlns:a16="http://schemas.microsoft.com/office/drawing/2014/main" id="{D2ACC87C-C596-B673-9C45-CF71A209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Fiberglass, the lightest and thickest. </a:t>
            </a:r>
          </a:p>
          <a:p>
            <a:r>
              <a:rPr lang="en-US" dirty="0"/>
              <a:t>Graphite, the medium, but still light and the thinnest. </a:t>
            </a:r>
          </a:p>
          <a:p>
            <a:r>
              <a:rPr lang="en-US" dirty="0"/>
              <a:t>Aluminum, the heaviest and has a medium thickness.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02D5-08C0-8AEE-46A5-16D1ACDE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151"/>
            <a:ext cx="6161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9CE49E-63E8-476B-BE1E-BC6A34A9C80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" name="Content Placeholder 6" descr="White cane broken into the parts of the cane. ">
            <a:extLst>
              <a:ext uri="{FF2B5EF4-FFF2-40B4-BE49-F238E27FC236}">
                <a16:creationId xmlns:a16="http://schemas.microsoft.com/office/drawing/2014/main" id="{2A8A22FD-9564-0315-C95F-0AA1913677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at are the different cane tips?">
            <a:extLst>
              <a:ext uri="{FF2B5EF4-FFF2-40B4-BE49-F238E27FC236}">
                <a16:creationId xmlns:a16="http://schemas.microsoft.com/office/drawing/2014/main" id="{1B04BD94-5CD1-7CC5-A7AF-1ACDA58E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are the different cane tips?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FA4E-DC7B-E3D6-D42D-9557136326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image has the fan favorites, but some honorable mentions are the path finder cane tip and the pencil cane tip.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0F840-9A0F-45B4-0EFA-279D001A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E49E-63E8-476B-BE1E-BC6A34A9C806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A picture of different white cane tips is shown from left to right.   &#10;1) Marshmallow tip is shaped like a marshmallow&#10;2) Dakota disk tip is a flat, small plate-sized tip&#10;3) Metal glide tip is a round tip with a flat edge &#10;4) Rolling ball tip is a rounded ball that moves from left to right only. &#10;5) Ceramic tip is a round half-dome with a rubber band around. &#10;6) Roller marshmallow tip is shaped like a marshmallow but rolls left to right &#10;7) Jumbo roller tip is a flat wheel that moves left to right">
            <a:extLst>
              <a:ext uri="{FF2B5EF4-FFF2-40B4-BE49-F238E27FC236}">
                <a16:creationId xmlns:a16="http://schemas.microsoft.com/office/drawing/2014/main" id="{FCF879DE-3A63-C70C-7D48-5F1B782752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4"/>
            <a:ext cx="51816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e Pathfinder white cane tip that moves 360 degrees looks like a rolling ball with indentations on both sides. ">
            <a:extLst>
              <a:ext uri="{FF2B5EF4-FFF2-40B4-BE49-F238E27FC236}">
                <a16:creationId xmlns:a16="http://schemas.microsoft.com/office/drawing/2014/main" id="{3F5DC53E-50FF-82A4-27A5-F6DF6563A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0" y="4425403"/>
            <a:ext cx="2121310" cy="2121310"/>
          </a:xfrm>
          <a:prstGeom prst="rect">
            <a:avLst/>
          </a:prstGeom>
        </p:spPr>
      </p:pic>
      <p:pic>
        <p:nvPicPr>
          <p:cNvPr id="7" name="Picture 6" descr="The pencil white cane tip looks like the end of a rounded pen. ">
            <a:extLst>
              <a:ext uri="{FF2B5EF4-FFF2-40B4-BE49-F238E27FC236}">
                <a16:creationId xmlns:a16="http://schemas.microsoft.com/office/drawing/2014/main" id="{11E0143D-8418-FF56-67FE-9F7CFDA27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882" y="4425404"/>
            <a:ext cx="2551318" cy="21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descr="Do you have to be mobile to use a white cane? ">
            <a:extLst>
              <a:ext uri="{FF2B5EF4-FFF2-40B4-BE49-F238E27FC236}">
                <a16:creationId xmlns:a16="http://schemas.microsoft.com/office/drawing/2014/main" id="{1AC605D8-0555-58F7-1FFE-F4D69BF3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Do you have to be mobile to use a white cane? </a:t>
            </a:r>
          </a:p>
        </p:txBody>
      </p:sp>
      <p:pic>
        <p:nvPicPr>
          <p:cNvPr id="2052" name="Picture 4" descr="A collage of a white and red object adaptive white cane that is rectangular with two wheels at the bottom. ">
            <a:extLst>
              <a:ext uri="{FF2B5EF4-FFF2-40B4-BE49-F238E27FC236}">
                <a16:creationId xmlns:a16="http://schemas.microsoft.com/office/drawing/2014/main" id="{BA73757C-E3C6-8644-4D40-171997A76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740" r="-3"/>
          <a:stretch/>
        </p:blipFill>
        <p:spPr bwMode="auto">
          <a:xfrm>
            <a:off x="1120820" y="1825625"/>
            <a:ext cx="46163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 descr="Absolutely not! We can use other types of white canes, like an Adaptive Mobility Device (AMD), or modify the skills to best suit your needs.&#10;">
            <a:extLst>
              <a:ext uri="{FF2B5EF4-FFF2-40B4-BE49-F238E27FC236}">
                <a16:creationId xmlns:a16="http://schemas.microsoft.com/office/drawing/2014/main" id="{78D5FF2C-4866-E4D9-9724-6E51DF16C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Absolutely not! We can use other types of white canes, like an Adaptive Mobility Device (AMD), or modify the skills to best suit your needs.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B6C6E-0AF7-E40C-5BF7-26ED32DF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151"/>
            <a:ext cx="6161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9CE49E-63E8-476B-BE1E-BC6A34A9C80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descr="Questions? ">
            <a:extLst>
              <a:ext uri="{FF2B5EF4-FFF2-40B4-BE49-F238E27FC236}">
                <a16:creationId xmlns:a16="http://schemas.microsoft.com/office/drawing/2014/main" id="{A3EEC4C8-0371-D726-E27C-7C9524A3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403850"/>
          </a:xfrm>
        </p:spPr>
        <p:txBody>
          <a:bodyPr anchor="ctr">
            <a:normAutofit/>
          </a:bodyPr>
          <a:lstStyle/>
          <a:p>
            <a:r>
              <a:rPr lang="en-US" dirty="0"/>
              <a:t>Questions? </a:t>
            </a:r>
          </a:p>
        </p:txBody>
      </p:sp>
      <p:pic>
        <p:nvPicPr>
          <p:cNvPr id="8" name="Picture Placeholder 7" descr="Picture of a boy looking curious with 4 red question marks surrounding his head.">
            <a:extLst>
              <a:ext uri="{FF2B5EF4-FFF2-40B4-BE49-F238E27FC236}">
                <a16:creationId xmlns:a16="http://schemas.microsoft.com/office/drawing/2014/main" id="{7B564D3A-1ED3-3025-1A3F-1E336C926F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21" r="1221" b="1"/>
          <a:stretch>
            <a:fillRect/>
          </a:stretch>
        </p:blipFill>
        <p:spPr>
          <a:xfrm>
            <a:off x="4992742" y="644416"/>
            <a:ext cx="6127203" cy="502941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FD58D-78BB-7627-AB62-948E30F0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4151"/>
            <a:ext cx="6161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9CE49E-63E8-476B-BE1E-BC6A34A9C80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ghthouse PowerPoint Template" id="{060721D9-B0B1-4EAC-A6C0-5DB6F37EA643}" vid="{933A24B0-3411-43C4-8573-E5B64CB4AF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93D40CA0C5584689F493EA6D689171" ma:contentTypeVersion="13" ma:contentTypeDescription="Create a new document." ma:contentTypeScope="" ma:versionID="ed8844a1cc805c8d2dd44f8216e5b781">
  <xsd:schema xmlns:xsd="http://www.w3.org/2001/XMLSchema" xmlns:xs="http://www.w3.org/2001/XMLSchema" xmlns:p="http://schemas.microsoft.com/office/2006/metadata/properties" xmlns:ns2="1e34ecc5-a173-48a4-8123-e7f5e8195962" xmlns:ns3="35f49722-8e77-41a0-8d3c-8bc7ab0ec097" targetNamespace="http://schemas.microsoft.com/office/2006/metadata/properties" ma:root="true" ma:fieldsID="e33ec0396deae0dbd057d0134139d8ca" ns2:_="" ns3:_="">
    <xsd:import namespace="1e34ecc5-a173-48a4-8123-e7f5e8195962"/>
    <xsd:import namespace="35f49722-8e77-41a0-8d3c-8bc7ab0ec0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Complet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4ecc5-a173-48a4-8123-e7f5e8195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Completed" ma:index="20" ma:displayName="Completed" ma:default="1" ma:description="Shows if Core Question has been completed." ma:format="Dropdown" ma:internalName="Complet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49722-8e77-41a0-8d3c-8bc7ab0ec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d xmlns="1e34ecc5-a173-48a4-8123-e7f5e8195962">true</Complete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D043FF-4E1F-4538-842A-33C8F51AA1C1}">
  <ds:schemaRefs>
    <ds:schemaRef ds:uri="1e34ecc5-a173-48a4-8123-e7f5e8195962"/>
    <ds:schemaRef ds:uri="35f49722-8e77-41a0-8d3c-8bc7ab0ec0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096987D-B5CC-487A-90EE-1E671A4C1CE9}">
  <ds:schemaRefs>
    <ds:schemaRef ds:uri="http://schemas.microsoft.com/office/2006/documentManagement/types"/>
    <ds:schemaRef ds:uri="35f49722-8e77-41a0-8d3c-8bc7ab0ec097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e34ecc5-a173-48a4-8123-e7f5e819596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5130E3-FEC7-4230-AA71-FDF8BA5075A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1462818-a99e-4289-905c-38664384d8f2}" enabled="0" method="" siteId="{c1462818-a99e-4289-905c-38664384d8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Lighthouse PowerPoint Template</Template>
  <TotalTime>200</TotalTime>
  <Words>417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TIP TO TIP- Navigating the world of white canes</vt:lpstr>
      <vt:lpstr>Agenda</vt:lpstr>
      <vt:lpstr>Intro to O&amp;M and ADL </vt:lpstr>
      <vt:lpstr>What is a white cane? How can it be used?  </vt:lpstr>
      <vt:lpstr>How to measure a white cane? </vt:lpstr>
      <vt:lpstr>What are the different white cane materials? </vt:lpstr>
      <vt:lpstr>What are the different cane tips?</vt:lpstr>
      <vt:lpstr>Do you have to be mobile to use a white cane?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Workshop 8/12/24</dc:title>
  <dc:creator>Terry Vaughn</dc:creator>
  <cp:lastModifiedBy>Elissa Cabral</cp:lastModifiedBy>
  <cp:revision>7</cp:revision>
  <cp:lastPrinted>2024-07-31T18:19:06Z</cp:lastPrinted>
  <dcterms:created xsi:type="dcterms:W3CDTF">2024-07-31T15:35:44Z</dcterms:created>
  <dcterms:modified xsi:type="dcterms:W3CDTF">2025-05-23T15:25:11Z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0x0101008E93D40CA0C5584689F493EA6D689171</vt:lpwstr>
  </property>
</Properties>
</file>